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9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076A"/>
    <a:srgbClr val="4EA258"/>
    <a:srgbClr val="C53B59"/>
    <a:srgbClr val="996633"/>
    <a:srgbClr val="9A0C71"/>
    <a:srgbClr val="A71592"/>
    <a:srgbClr val="008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CC780-0B7C-4E08-B490-113B3CB6AE22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D8C28-CF31-4883-BB3A-B867D9949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33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NewPPcov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34" y="0"/>
            <a:ext cx="1218353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1840" y="4017953"/>
            <a:ext cx="10363200" cy="730127"/>
          </a:xfrm>
        </p:spPr>
        <p:txBody>
          <a:bodyPr>
            <a:normAutofit/>
          </a:bodyPr>
          <a:lstStyle>
            <a:lvl1pPr algn="l">
              <a:defRPr sz="2000" b="1">
                <a:latin typeface="Calibri"/>
                <a:cs typeface="Calibri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928" y="4844245"/>
            <a:ext cx="10338112" cy="914813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6231328"/>
            <a:ext cx="4165600" cy="59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83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610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Pg_2line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6307667" y="6559551"/>
            <a:ext cx="5469467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prstClr val="white"/>
                </a:solidFill>
                <a:latin typeface="Myriad Pro"/>
                <a:ea typeface="MS PGothic" pitchFamily="34" charset="-128"/>
                <a:cs typeface="Myriad Pro"/>
              </a:rPr>
              <a:t>VHA Office of Informatics and Analytics</a:t>
            </a:r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09600" y="1114424"/>
            <a:ext cx="10972800" cy="5108575"/>
          </a:xfrm>
        </p:spPr>
        <p:txBody>
          <a:bodyPr/>
          <a:lstStyle>
            <a:lvl1pPr marL="283464" indent="-283464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Wingdings" charset="2"/>
              <a:buChar char="§"/>
              <a:defRPr sz="2800" b="0" i="0">
                <a:latin typeface="+mn-lt"/>
                <a:cs typeface="Century Old Style"/>
              </a:defRPr>
            </a:lvl1pPr>
            <a:lvl2pPr marL="457200" indent="-283464">
              <a:lnSpc>
                <a:spcPct val="100000"/>
              </a:lnSpc>
              <a:spcBef>
                <a:spcPts val="625"/>
              </a:spcBef>
              <a:buClr>
                <a:schemeClr val="accent6"/>
              </a:buClr>
              <a:buFont typeface="Wingdings" charset="2"/>
              <a:buChar char="§"/>
              <a:defRPr sz="2600" b="0" i="0">
                <a:latin typeface="+mn-lt"/>
                <a:cs typeface="Century Old Style"/>
              </a:defRPr>
            </a:lvl2pPr>
            <a:lvl3pPr marL="685800" indent="-283464">
              <a:lnSpc>
                <a:spcPct val="100000"/>
              </a:lnSpc>
              <a:spcBef>
                <a:spcPts val="500"/>
              </a:spcBef>
              <a:buClr>
                <a:schemeClr val="accent6"/>
              </a:buClr>
              <a:buFont typeface="Wingdings" charset="2"/>
              <a:buChar char="§"/>
              <a:defRPr sz="2400" b="0" i="0">
                <a:latin typeface="+mn-lt"/>
                <a:cs typeface="Century Old Style"/>
              </a:defRPr>
            </a:lvl3pPr>
            <a:lvl4pPr marL="914400" indent="-283464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Wingdings" charset="2"/>
              <a:buChar char="§"/>
              <a:defRPr sz="2200" b="0" i="0" baseline="0">
                <a:latin typeface="+mn-lt"/>
                <a:cs typeface="Century Old Style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9356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4" y="3"/>
            <a:ext cx="12192000" cy="3390900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11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076243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4988"/>
            <a:ext cx="10972800" cy="4941175"/>
          </a:xfrm>
        </p:spPr>
        <p:txBody>
          <a:bodyPr/>
          <a:lstStyle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13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194319"/>
            <a:ext cx="10363200" cy="321258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9743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84988"/>
            <a:ext cx="5384800" cy="49411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84988"/>
            <a:ext cx="5384800" cy="49411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3115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8963"/>
            <a:ext cx="5386917" cy="110317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372139"/>
            <a:ext cx="5386917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268963"/>
            <a:ext cx="5389033" cy="110317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72139"/>
            <a:ext cx="5389033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217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144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45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222311"/>
            <a:ext cx="6815667" cy="49038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222310"/>
            <a:ext cx="4011084" cy="4903852"/>
          </a:xfrm>
          <a:solidFill>
            <a:srgbClr val="FFFFFF"/>
          </a:solidFill>
          <a:ln>
            <a:solidFill>
              <a:srgbClr val="BFBFBF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824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259634"/>
            <a:ext cx="7315200" cy="385623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290700"/>
            <a:ext cx="7315200" cy="6135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347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5234" y="274638"/>
            <a:ext cx="11197167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187450"/>
            <a:ext cx="10972800" cy="493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pic>
        <p:nvPicPr>
          <p:cNvPr id="1031" name="Picture 10" descr="newPPTop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6231328"/>
            <a:ext cx="4165600" cy="59752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Georgia"/>
          <a:ea typeface="Georgia" pitchFamily="18" charset="0"/>
          <a:cs typeface="Georgi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orgia" pitchFamily="18" charset="0"/>
          <a:cs typeface="Georgi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orgia" pitchFamily="18" charset="0"/>
          <a:cs typeface="Georgi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orgia" pitchFamily="18" charset="0"/>
          <a:cs typeface="Georgi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Georgia" pitchFamily="18" charset="0"/>
          <a:cs typeface="Georgi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Georgia"/>
          <a:ea typeface="Georgia" pitchFamily="18" charset="0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DE2A29-6506-4BE8-BDC6-AA4D0F1F7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511" y="357471"/>
            <a:ext cx="11197167" cy="536550"/>
          </a:xfrm>
        </p:spPr>
        <p:txBody>
          <a:bodyPr/>
          <a:lstStyle/>
          <a:p>
            <a:pPr algn="ctr"/>
            <a:br>
              <a:rPr lang="en-US" sz="1800" dirty="0"/>
            </a:br>
            <a:r>
              <a:rPr lang="en-US" dirty="0"/>
              <a:t>Network of Dedicated Enrollment Sites (NODES)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375334-5A89-4C1D-82F2-14FC6C4E654F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946628" y="1086063"/>
            <a:ext cx="9380147" cy="5061150"/>
          </a:xfrm>
          <a:prstGeom prst="rect">
            <a:avLst/>
          </a:prstGeom>
        </p:spPr>
      </p:pic>
      <p:sp>
        <p:nvSpPr>
          <p:cNvPr id="5" name="Text Box 7">
            <a:extLst>
              <a:ext uri="{FF2B5EF4-FFF2-40B4-BE49-F238E27FC236}">
                <a16:creationId xmlns:a16="http://schemas.microsoft.com/office/drawing/2014/main" id="{78B1CDDA-7520-42C0-B544-AB5D24B68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391" y="2745947"/>
            <a:ext cx="1143685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West Haven</a:t>
            </a:r>
          </a:p>
        </p:txBody>
      </p:sp>
      <p:sp>
        <p:nvSpPr>
          <p:cNvPr id="89" name="Text Box 97">
            <a:extLst>
              <a:ext uri="{FF2B5EF4-FFF2-40B4-BE49-F238E27FC236}">
                <a16:creationId xmlns:a16="http://schemas.microsoft.com/office/drawing/2014/main" id="{CF582632-6138-43BB-8B78-9B1A08134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6763" y="2441089"/>
            <a:ext cx="924610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7" name="Text Box 91">
            <a:extLst>
              <a:ext uri="{FF2B5EF4-FFF2-40B4-BE49-F238E27FC236}">
                <a16:creationId xmlns:a16="http://schemas.microsoft.com/office/drawing/2014/main" id="{06E26046-6E54-482B-BDA8-186903B3E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854" y="3411060"/>
            <a:ext cx="950812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Palo Alto</a:t>
            </a:r>
          </a:p>
        </p:txBody>
      </p:sp>
      <p:sp>
        <p:nvSpPr>
          <p:cNvPr id="209" name="Freeform 102">
            <a:extLst>
              <a:ext uri="{FF2B5EF4-FFF2-40B4-BE49-F238E27FC236}">
                <a16:creationId xmlns:a16="http://schemas.microsoft.com/office/drawing/2014/main" id="{F0BEACD5-12F5-4F33-9FDA-80FC1CF1BEC7}"/>
              </a:ext>
            </a:extLst>
          </p:cNvPr>
          <p:cNvSpPr>
            <a:spLocks/>
          </p:cNvSpPr>
          <p:nvPr/>
        </p:nvSpPr>
        <p:spPr bwMode="auto">
          <a:xfrm>
            <a:off x="9237248" y="2665073"/>
            <a:ext cx="161925" cy="177800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1" name="Text Box 92">
            <a:extLst>
              <a:ext uri="{FF2B5EF4-FFF2-40B4-BE49-F238E27FC236}">
                <a16:creationId xmlns:a16="http://schemas.microsoft.com/office/drawing/2014/main" id="{9A897CA1-7137-446E-A694-1225B37E3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3795" y="2246016"/>
            <a:ext cx="1098550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Minneapolis</a:t>
            </a:r>
          </a:p>
        </p:txBody>
      </p:sp>
      <p:sp>
        <p:nvSpPr>
          <p:cNvPr id="212" name="Freeform 106">
            <a:extLst>
              <a:ext uri="{FF2B5EF4-FFF2-40B4-BE49-F238E27FC236}">
                <a16:creationId xmlns:a16="http://schemas.microsoft.com/office/drawing/2014/main" id="{9979704B-83C6-45B5-A7CE-7951C12BFE8F}"/>
              </a:ext>
            </a:extLst>
          </p:cNvPr>
          <p:cNvSpPr>
            <a:spLocks/>
          </p:cNvSpPr>
          <p:nvPr/>
        </p:nvSpPr>
        <p:spPr bwMode="auto">
          <a:xfrm>
            <a:off x="6590529" y="2351395"/>
            <a:ext cx="161925" cy="179388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E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4" name="Text Box 91">
            <a:extLst>
              <a:ext uri="{FF2B5EF4-FFF2-40B4-BE49-F238E27FC236}">
                <a16:creationId xmlns:a16="http://schemas.microsoft.com/office/drawing/2014/main" id="{E0DC246E-364A-46E8-9F32-BBAFB7BC8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2619" y="4108371"/>
            <a:ext cx="827936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Long Beach</a:t>
            </a:r>
          </a:p>
        </p:txBody>
      </p:sp>
      <p:sp>
        <p:nvSpPr>
          <p:cNvPr id="218" name="Freeform 105">
            <a:extLst>
              <a:ext uri="{FF2B5EF4-FFF2-40B4-BE49-F238E27FC236}">
                <a16:creationId xmlns:a16="http://schemas.microsoft.com/office/drawing/2014/main" id="{278FFA85-F5D4-406C-8704-5AF79001EE6A}"/>
              </a:ext>
            </a:extLst>
          </p:cNvPr>
          <p:cNvSpPr>
            <a:spLocks/>
          </p:cNvSpPr>
          <p:nvPr/>
        </p:nvSpPr>
        <p:spPr bwMode="auto">
          <a:xfrm>
            <a:off x="6332108" y="4992710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9" name="Text Box 92">
            <a:extLst>
              <a:ext uri="{FF2B5EF4-FFF2-40B4-BE49-F238E27FC236}">
                <a16:creationId xmlns:a16="http://schemas.microsoft.com/office/drawing/2014/main" id="{7B21D6DB-F3FD-4E64-919C-2298C9754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2108" y="5120844"/>
            <a:ext cx="678765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Houston</a:t>
            </a:r>
          </a:p>
        </p:txBody>
      </p:sp>
      <p:sp>
        <p:nvSpPr>
          <p:cNvPr id="221" name="Text Box 92">
            <a:extLst>
              <a:ext uri="{FF2B5EF4-FFF2-40B4-BE49-F238E27FC236}">
                <a16:creationId xmlns:a16="http://schemas.microsoft.com/office/drawing/2014/main" id="{26ED34B7-1880-42DE-ADFC-4044246A5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595" y="4570315"/>
            <a:ext cx="1098550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Dallas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0F9F8215-E745-4F8B-9AFD-6F061EDD5C4B}"/>
              </a:ext>
            </a:extLst>
          </p:cNvPr>
          <p:cNvSpPr txBox="1"/>
          <p:nvPr/>
        </p:nvSpPr>
        <p:spPr>
          <a:xfrm>
            <a:off x="6911226" y="2971236"/>
            <a:ext cx="842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Hines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8243602F-2309-4B95-9587-AA728086A9D8}"/>
              </a:ext>
            </a:extLst>
          </p:cNvPr>
          <p:cNvSpPr txBox="1"/>
          <p:nvPr/>
        </p:nvSpPr>
        <p:spPr>
          <a:xfrm>
            <a:off x="2898698" y="4290359"/>
            <a:ext cx="8496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San Diego</a:t>
            </a:r>
          </a:p>
        </p:txBody>
      </p:sp>
      <p:sp>
        <p:nvSpPr>
          <p:cNvPr id="244" name="Freeform 105">
            <a:extLst>
              <a:ext uri="{FF2B5EF4-FFF2-40B4-BE49-F238E27FC236}">
                <a16:creationId xmlns:a16="http://schemas.microsoft.com/office/drawing/2014/main" id="{9ADC8D0E-8CDC-42B9-BD39-F72921B63452}"/>
              </a:ext>
            </a:extLst>
          </p:cNvPr>
          <p:cNvSpPr>
            <a:spLocks/>
          </p:cNvSpPr>
          <p:nvPr/>
        </p:nvSpPr>
        <p:spPr bwMode="auto">
          <a:xfrm>
            <a:off x="3476932" y="4166003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5" name="Freeform 105">
            <a:extLst>
              <a:ext uri="{FF2B5EF4-FFF2-40B4-BE49-F238E27FC236}">
                <a16:creationId xmlns:a16="http://schemas.microsoft.com/office/drawing/2014/main" id="{53E748EE-F1EF-4F63-8521-7F0F3882D27A}"/>
              </a:ext>
            </a:extLst>
          </p:cNvPr>
          <p:cNvSpPr>
            <a:spLocks/>
          </p:cNvSpPr>
          <p:nvPr/>
        </p:nvSpPr>
        <p:spPr bwMode="auto">
          <a:xfrm>
            <a:off x="3331934" y="4076310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B209EB8-A038-468A-A495-34DFBD1C5105}"/>
              </a:ext>
            </a:extLst>
          </p:cNvPr>
          <p:cNvSpPr txBox="1"/>
          <p:nvPr/>
        </p:nvSpPr>
        <p:spPr>
          <a:xfrm>
            <a:off x="1419590" y="1794363"/>
            <a:ext cx="812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Anchorage</a:t>
            </a:r>
          </a:p>
        </p:txBody>
      </p:sp>
      <p:sp>
        <p:nvSpPr>
          <p:cNvPr id="49" name="Freeform 105">
            <a:extLst>
              <a:ext uri="{FF2B5EF4-FFF2-40B4-BE49-F238E27FC236}">
                <a16:creationId xmlns:a16="http://schemas.microsoft.com/office/drawing/2014/main" id="{C5C0C208-7AA6-434C-AA7F-73BF3EB97A97}"/>
              </a:ext>
            </a:extLst>
          </p:cNvPr>
          <p:cNvSpPr>
            <a:spLocks/>
          </p:cNvSpPr>
          <p:nvPr/>
        </p:nvSpPr>
        <p:spPr bwMode="auto">
          <a:xfrm>
            <a:off x="3213276" y="1696498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Text Box 91">
            <a:extLst>
              <a:ext uri="{FF2B5EF4-FFF2-40B4-BE49-F238E27FC236}">
                <a16:creationId xmlns:a16="http://schemas.microsoft.com/office/drawing/2014/main" id="{41556784-5EB7-4B56-8F83-1BA561846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645" y="1747428"/>
            <a:ext cx="950812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prstClr val="black"/>
                </a:solidFill>
                <a:latin typeface="Calibri"/>
              </a:rPr>
              <a:t>Puget Sound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Text Box 7">
            <a:extLst>
              <a:ext uri="{FF2B5EF4-FFF2-40B4-BE49-F238E27FC236}">
                <a16:creationId xmlns:a16="http://schemas.microsoft.com/office/drawing/2014/main" id="{316310B0-6A27-4EC0-B605-33B62555F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0247" y="2496931"/>
            <a:ext cx="1143685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Boston</a:t>
            </a:r>
          </a:p>
        </p:txBody>
      </p:sp>
      <p:sp>
        <p:nvSpPr>
          <p:cNvPr id="57" name="Freeform 105">
            <a:extLst>
              <a:ext uri="{FF2B5EF4-FFF2-40B4-BE49-F238E27FC236}">
                <a16:creationId xmlns:a16="http://schemas.microsoft.com/office/drawing/2014/main" id="{C731DDAA-1D8A-48B4-8D80-62DDEFEC1415}"/>
              </a:ext>
            </a:extLst>
          </p:cNvPr>
          <p:cNvSpPr>
            <a:spLocks/>
          </p:cNvSpPr>
          <p:nvPr/>
        </p:nvSpPr>
        <p:spPr bwMode="auto">
          <a:xfrm>
            <a:off x="3170009" y="1914261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Freeform 105">
            <a:extLst>
              <a:ext uri="{FF2B5EF4-FFF2-40B4-BE49-F238E27FC236}">
                <a16:creationId xmlns:a16="http://schemas.microsoft.com/office/drawing/2014/main" id="{20CE8F41-AC28-48B4-A729-C2A7942E80EB}"/>
              </a:ext>
            </a:extLst>
          </p:cNvPr>
          <p:cNvSpPr>
            <a:spLocks/>
          </p:cNvSpPr>
          <p:nvPr/>
        </p:nvSpPr>
        <p:spPr bwMode="auto">
          <a:xfrm>
            <a:off x="9368729" y="2431379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Freeform 105">
            <a:extLst>
              <a:ext uri="{FF2B5EF4-FFF2-40B4-BE49-F238E27FC236}">
                <a16:creationId xmlns:a16="http://schemas.microsoft.com/office/drawing/2014/main" id="{1797ED47-6E6E-4912-A9E7-63AAB748B4DE}"/>
              </a:ext>
            </a:extLst>
          </p:cNvPr>
          <p:cNvSpPr>
            <a:spLocks/>
          </p:cNvSpPr>
          <p:nvPr/>
        </p:nvSpPr>
        <p:spPr bwMode="auto">
          <a:xfrm>
            <a:off x="2836460" y="3286092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Freeform 105">
            <a:extLst>
              <a:ext uri="{FF2B5EF4-FFF2-40B4-BE49-F238E27FC236}">
                <a16:creationId xmlns:a16="http://schemas.microsoft.com/office/drawing/2014/main" id="{EF7F7806-5F3D-4447-8797-7AEFE3B15AAF}"/>
              </a:ext>
            </a:extLst>
          </p:cNvPr>
          <p:cNvSpPr>
            <a:spLocks/>
          </p:cNvSpPr>
          <p:nvPr/>
        </p:nvSpPr>
        <p:spPr bwMode="auto">
          <a:xfrm>
            <a:off x="4210302" y="2904999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Freeform 105">
            <a:extLst>
              <a:ext uri="{FF2B5EF4-FFF2-40B4-BE49-F238E27FC236}">
                <a16:creationId xmlns:a16="http://schemas.microsoft.com/office/drawing/2014/main" id="{C1906663-B41A-42CA-9F9D-5D1E1516D9EE}"/>
              </a:ext>
            </a:extLst>
          </p:cNvPr>
          <p:cNvSpPr>
            <a:spLocks/>
          </p:cNvSpPr>
          <p:nvPr/>
        </p:nvSpPr>
        <p:spPr bwMode="auto">
          <a:xfrm>
            <a:off x="6091095" y="4446776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Freeform 105">
            <a:extLst>
              <a:ext uri="{FF2B5EF4-FFF2-40B4-BE49-F238E27FC236}">
                <a16:creationId xmlns:a16="http://schemas.microsoft.com/office/drawing/2014/main" id="{E869D749-0911-4AE6-A492-4197EABAB901}"/>
              </a:ext>
            </a:extLst>
          </p:cNvPr>
          <p:cNvSpPr>
            <a:spLocks/>
          </p:cNvSpPr>
          <p:nvPr/>
        </p:nvSpPr>
        <p:spPr bwMode="auto">
          <a:xfrm>
            <a:off x="7285887" y="2936990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335F5FD-920C-46DB-8630-55A50510B7B4}"/>
              </a:ext>
            </a:extLst>
          </p:cNvPr>
          <p:cNvSpPr txBox="1"/>
          <p:nvPr/>
        </p:nvSpPr>
        <p:spPr>
          <a:xfrm>
            <a:off x="3714865" y="3014528"/>
            <a:ext cx="8837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Salt Lake City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001DADC-B039-4B8D-BDAF-6368D8F86F1C}"/>
              </a:ext>
            </a:extLst>
          </p:cNvPr>
          <p:cNvSpPr txBox="1"/>
          <p:nvPr/>
        </p:nvSpPr>
        <p:spPr>
          <a:xfrm>
            <a:off x="2616227" y="1968104"/>
            <a:ext cx="7431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Portland</a:t>
            </a:r>
          </a:p>
        </p:txBody>
      </p:sp>
      <p:sp>
        <p:nvSpPr>
          <p:cNvPr id="74" name="Freeform 105">
            <a:extLst>
              <a:ext uri="{FF2B5EF4-FFF2-40B4-BE49-F238E27FC236}">
                <a16:creationId xmlns:a16="http://schemas.microsoft.com/office/drawing/2014/main" id="{BAB2E54C-A4D1-4E89-AA2B-E6FDA3F5A1DA}"/>
              </a:ext>
            </a:extLst>
          </p:cNvPr>
          <p:cNvSpPr>
            <a:spLocks/>
          </p:cNvSpPr>
          <p:nvPr/>
        </p:nvSpPr>
        <p:spPr bwMode="auto">
          <a:xfrm>
            <a:off x="5079029" y="3171055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Freeform 105">
            <a:extLst>
              <a:ext uri="{FF2B5EF4-FFF2-40B4-BE49-F238E27FC236}">
                <a16:creationId xmlns:a16="http://schemas.microsoft.com/office/drawing/2014/main" id="{B44E0871-7787-45A8-A8CE-B5A1B2B4F929}"/>
              </a:ext>
            </a:extLst>
          </p:cNvPr>
          <p:cNvSpPr>
            <a:spLocks/>
          </p:cNvSpPr>
          <p:nvPr/>
        </p:nvSpPr>
        <p:spPr bwMode="auto">
          <a:xfrm>
            <a:off x="6195848" y="2979864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Freeform 105">
            <a:extLst>
              <a:ext uri="{FF2B5EF4-FFF2-40B4-BE49-F238E27FC236}">
                <a16:creationId xmlns:a16="http://schemas.microsoft.com/office/drawing/2014/main" id="{6DF0E124-E2B4-49EE-B5C9-267CF24C8B50}"/>
              </a:ext>
            </a:extLst>
          </p:cNvPr>
          <p:cNvSpPr>
            <a:spLocks/>
          </p:cNvSpPr>
          <p:nvPr/>
        </p:nvSpPr>
        <p:spPr bwMode="auto">
          <a:xfrm>
            <a:off x="9048504" y="2769627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Freeform 105">
            <a:extLst>
              <a:ext uri="{FF2B5EF4-FFF2-40B4-BE49-F238E27FC236}">
                <a16:creationId xmlns:a16="http://schemas.microsoft.com/office/drawing/2014/main" id="{0D2558D0-A6FB-4A81-B95F-EBF7DD817CF8}"/>
              </a:ext>
            </a:extLst>
          </p:cNvPr>
          <p:cNvSpPr>
            <a:spLocks/>
          </p:cNvSpPr>
          <p:nvPr/>
        </p:nvSpPr>
        <p:spPr bwMode="auto">
          <a:xfrm>
            <a:off x="3287658" y="3889074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Freeform 105">
            <a:extLst>
              <a:ext uri="{FF2B5EF4-FFF2-40B4-BE49-F238E27FC236}">
                <a16:creationId xmlns:a16="http://schemas.microsoft.com/office/drawing/2014/main" id="{F29E11DC-C25C-4689-97F7-FD4E758ABF51}"/>
              </a:ext>
            </a:extLst>
          </p:cNvPr>
          <p:cNvSpPr>
            <a:spLocks/>
          </p:cNvSpPr>
          <p:nvPr/>
        </p:nvSpPr>
        <p:spPr bwMode="auto">
          <a:xfrm>
            <a:off x="8886579" y="2917323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Freeform 105">
            <a:extLst>
              <a:ext uri="{FF2B5EF4-FFF2-40B4-BE49-F238E27FC236}">
                <a16:creationId xmlns:a16="http://schemas.microsoft.com/office/drawing/2014/main" id="{CD5D893E-008D-4FFF-8BF3-4B02BBFB512D}"/>
              </a:ext>
            </a:extLst>
          </p:cNvPr>
          <p:cNvSpPr>
            <a:spLocks/>
          </p:cNvSpPr>
          <p:nvPr/>
        </p:nvSpPr>
        <p:spPr bwMode="auto">
          <a:xfrm>
            <a:off x="7013939" y="2635174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Freeform 105">
            <a:extLst>
              <a:ext uri="{FF2B5EF4-FFF2-40B4-BE49-F238E27FC236}">
                <a16:creationId xmlns:a16="http://schemas.microsoft.com/office/drawing/2014/main" id="{0337B8B5-C12F-4A31-A065-6DFB0EA8FFFA}"/>
              </a:ext>
            </a:extLst>
          </p:cNvPr>
          <p:cNvSpPr>
            <a:spLocks/>
          </p:cNvSpPr>
          <p:nvPr/>
        </p:nvSpPr>
        <p:spPr bwMode="auto">
          <a:xfrm>
            <a:off x="8033704" y="2902474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Freeform 105">
            <a:extLst>
              <a:ext uri="{FF2B5EF4-FFF2-40B4-BE49-F238E27FC236}">
                <a16:creationId xmlns:a16="http://schemas.microsoft.com/office/drawing/2014/main" id="{1E834EDF-EA1B-41E7-A6B9-61568D978ABC}"/>
              </a:ext>
            </a:extLst>
          </p:cNvPr>
          <p:cNvSpPr>
            <a:spLocks/>
          </p:cNvSpPr>
          <p:nvPr/>
        </p:nvSpPr>
        <p:spPr bwMode="auto">
          <a:xfrm>
            <a:off x="7778948" y="2687310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Freeform 105">
            <a:extLst>
              <a:ext uri="{FF2B5EF4-FFF2-40B4-BE49-F238E27FC236}">
                <a16:creationId xmlns:a16="http://schemas.microsoft.com/office/drawing/2014/main" id="{E74623F8-ACF3-4E34-9EDA-325BCC378AD1}"/>
              </a:ext>
            </a:extLst>
          </p:cNvPr>
          <p:cNvSpPr>
            <a:spLocks/>
          </p:cNvSpPr>
          <p:nvPr/>
        </p:nvSpPr>
        <p:spPr bwMode="auto">
          <a:xfrm>
            <a:off x="7941177" y="4255696"/>
            <a:ext cx="161925" cy="179387"/>
          </a:xfrm>
          <a:custGeom>
            <a:avLst/>
            <a:gdLst>
              <a:gd name="T0" fmla="*/ 41 w 82"/>
              <a:gd name="T1" fmla="*/ 0 h 77"/>
              <a:gd name="T2" fmla="*/ 32 w 82"/>
              <a:gd name="T3" fmla="*/ 29 h 77"/>
              <a:gd name="T4" fmla="*/ 0 w 82"/>
              <a:gd name="T5" fmla="*/ 29 h 77"/>
              <a:gd name="T6" fmla="*/ 26 w 82"/>
              <a:gd name="T7" fmla="*/ 48 h 77"/>
              <a:gd name="T8" fmla="*/ 17 w 82"/>
              <a:gd name="T9" fmla="*/ 77 h 77"/>
              <a:gd name="T10" fmla="*/ 41 w 82"/>
              <a:gd name="T11" fmla="*/ 58 h 77"/>
              <a:gd name="T12" fmla="*/ 67 w 82"/>
              <a:gd name="T13" fmla="*/ 77 h 77"/>
              <a:gd name="T14" fmla="*/ 56 w 82"/>
              <a:gd name="T15" fmla="*/ 48 h 77"/>
              <a:gd name="T16" fmla="*/ 82 w 82"/>
              <a:gd name="T17" fmla="*/ 29 h 77"/>
              <a:gd name="T18" fmla="*/ 51 w 82"/>
              <a:gd name="T19" fmla="*/ 29 h 77"/>
              <a:gd name="T20" fmla="*/ 41 w 82"/>
              <a:gd name="T21" fmla="*/ 0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"/>
              <a:gd name="T34" fmla="*/ 0 h 77"/>
              <a:gd name="T35" fmla="*/ 82 w 82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" h="77">
                <a:moveTo>
                  <a:pt x="41" y="0"/>
                </a:moveTo>
                <a:lnTo>
                  <a:pt x="32" y="29"/>
                </a:lnTo>
                <a:lnTo>
                  <a:pt x="0" y="29"/>
                </a:lnTo>
                <a:lnTo>
                  <a:pt x="26" y="48"/>
                </a:lnTo>
                <a:lnTo>
                  <a:pt x="17" y="77"/>
                </a:lnTo>
                <a:lnTo>
                  <a:pt x="41" y="58"/>
                </a:lnTo>
                <a:lnTo>
                  <a:pt x="67" y="77"/>
                </a:lnTo>
                <a:lnTo>
                  <a:pt x="56" y="48"/>
                </a:lnTo>
                <a:lnTo>
                  <a:pt x="82" y="29"/>
                </a:lnTo>
                <a:lnTo>
                  <a:pt x="51" y="29"/>
                </a:lnTo>
                <a:lnTo>
                  <a:pt x="41" y="0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Text Box 92">
            <a:extLst>
              <a:ext uri="{FF2B5EF4-FFF2-40B4-BE49-F238E27FC236}">
                <a16:creationId xmlns:a16="http://schemas.microsoft.com/office/drawing/2014/main" id="{A75EB14D-6D5C-4002-9ACF-BA2394703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851" y="2541962"/>
            <a:ext cx="1098550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Ann Arbor</a:t>
            </a:r>
          </a:p>
        </p:txBody>
      </p:sp>
      <p:sp>
        <p:nvSpPr>
          <p:cNvPr id="46" name="Text Box 92">
            <a:extLst>
              <a:ext uri="{FF2B5EF4-FFF2-40B4-BE49-F238E27FC236}">
                <a16:creationId xmlns:a16="http://schemas.microsoft.com/office/drawing/2014/main" id="{D82EFAB1-7042-4646-91E0-4869DF003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0917" y="4200555"/>
            <a:ext cx="1098550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Atlanta</a:t>
            </a:r>
          </a:p>
        </p:txBody>
      </p:sp>
      <p:sp>
        <p:nvSpPr>
          <p:cNvPr id="47" name="Text Box 92">
            <a:extLst>
              <a:ext uri="{FF2B5EF4-FFF2-40B4-BE49-F238E27FC236}">
                <a16:creationId xmlns:a16="http://schemas.microsoft.com/office/drawing/2014/main" id="{9AD62297-4DD9-4993-8698-E80478E95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4861" y="3238959"/>
            <a:ext cx="1098550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Aurora</a:t>
            </a:r>
          </a:p>
        </p:txBody>
      </p:sp>
      <p:sp>
        <p:nvSpPr>
          <p:cNvPr id="48" name="Text Box 92">
            <a:extLst>
              <a:ext uri="{FF2B5EF4-FFF2-40B4-BE49-F238E27FC236}">
                <a16:creationId xmlns:a16="http://schemas.microsoft.com/office/drawing/2014/main" id="{274F2F49-C60C-4891-A32D-DFEB676B6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07488" y="2852123"/>
            <a:ext cx="1098550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Bronx</a:t>
            </a:r>
          </a:p>
        </p:txBody>
      </p:sp>
      <p:sp>
        <p:nvSpPr>
          <p:cNvPr id="52" name="Text Box 92">
            <a:extLst>
              <a:ext uri="{FF2B5EF4-FFF2-40B4-BE49-F238E27FC236}">
                <a16:creationId xmlns:a16="http://schemas.microsoft.com/office/drawing/2014/main" id="{40179BC0-1F7F-4333-9747-34A4DED21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3633" y="3887718"/>
            <a:ext cx="1325137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Greater Los Angeles</a:t>
            </a:r>
          </a:p>
        </p:txBody>
      </p:sp>
      <p:sp>
        <p:nvSpPr>
          <p:cNvPr id="54" name="Text Box 92">
            <a:extLst>
              <a:ext uri="{FF2B5EF4-FFF2-40B4-BE49-F238E27FC236}">
                <a16:creationId xmlns:a16="http://schemas.microsoft.com/office/drawing/2014/main" id="{073E6427-EED8-45B7-8817-489F8A75C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022" y="2837272"/>
            <a:ext cx="1098550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Omaha</a:t>
            </a:r>
          </a:p>
        </p:txBody>
      </p:sp>
      <p:sp>
        <p:nvSpPr>
          <p:cNvPr id="56" name="Text Box 92">
            <a:extLst>
              <a:ext uri="{FF2B5EF4-FFF2-40B4-BE49-F238E27FC236}">
                <a16:creationId xmlns:a16="http://schemas.microsoft.com/office/drawing/2014/main" id="{349F229D-CD69-4E80-B664-5ABB1B4A1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4798" y="3001418"/>
            <a:ext cx="1098550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Philadelphia</a:t>
            </a:r>
          </a:p>
        </p:txBody>
      </p:sp>
      <p:sp>
        <p:nvSpPr>
          <p:cNvPr id="59" name="Text Box 92">
            <a:extLst>
              <a:ext uri="{FF2B5EF4-FFF2-40B4-BE49-F238E27FC236}">
                <a16:creationId xmlns:a16="http://schemas.microsoft.com/office/drawing/2014/main" id="{AB603315-3CB9-44C2-A91F-FE93A3FF9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9022" y="2636089"/>
            <a:ext cx="1098550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Madison</a:t>
            </a:r>
          </a:p>
        </p:txBody>
      </p:sp>
      <p:sp>
        <p:nvSpPr>
          <p:cNvPr id="63" name="Text Box 92">
            <a:extLst>
              <a:ext uri="{FF2B5EF4-FFF2-40B4-BE49-F238E27FC236}">
                <a16:creationId xmlns:a16="http://schemas.microsoft.com/office/drawing/2014/main" id="{7651E7D3-EF65-47A2-96DE-3B9B62DB9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2170" y="3010106"/>
            <a:ext cx="1098550" cy="2462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Cleveland</a:t>
            </a:r>
          </a:p>
        </p:txBody>
      </p:sp>
    </p:spTree>
    <p:extLst>
      <p:ext uri="{BB962C8B-B14F-4D97-AF65-F5344CB8AC3E}">
        <p14:creationId xmlns:p14="http://schemas.microsoft.com/office/powerpoint/2010/main" val="415389978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Custom 5">
      <a:dk1>
        <a:sysClr val="windowText" lastClr="000000"/>
      </a:dk1>
      <a:lt1>
        <a:sysClr val="window" lastClr="FFFFFF"/>
      </a:lt1>
      <a:dk2>
        <a:srgbClr val="FFFFFE"/>
      </a:dk2>
      <a:lt2>
        <a:srgbClr val="FFFFFE"/>
      </a:lt2>
      <a:accent1>
        <a:srgbClr val="0083BE"/>
      </a:accent1>
      <a:accent2>
        <a:srgbClr val="78BE20"/>
      </a:accent2>
      <a:accent3>
        <a:srgbClr val="C4262E"/>
      </a:accent3>
      <a:accent4>
        <a:srgbClr val="FF7F32"/>
      </a:accent4>
      <a:accent5>
        <a:srgbClr val="F3CF45"/>
      </a:accent5>
      <a:accent6>
        <a:srgbClr val="FFFFF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41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Myriad Pro</vt:lpstr>
      <vt:lpstr>Wingdings</vt:lpstr>
      <vt:lpstr>template</vt:lpstr>
      <vt:lpstr> Network of Dedicated Enrollment Sites (NODES)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LPOP SITES</dc:title>
  <dc:creator>Frances</dc:creator>
  <cp:lastModifiedBy>Johnson, Marcus R DURVAMC</cp:lastModifiedBy>
  <cp:revision>91</cp:revision>
  <dcterms:created xsi:type="dcterms:W3CDTF">2020-10-17T09:48:29Z</dcterms:created>
  <dcterms:modified xsi:type="dcterms:W3CDTF">2024-10-01T01:46:05Z</dcterms:modified>
</cp:coreProperties>
</file>